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 dirty="0"/>
            <a:t>Comma Separated Value format (CSV)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3,777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 custT="1"/>
      <dgm:spPr/>
      <dgm:t>
        <a:bodyPr/>
        <a:lstStyle/>
        <a:p>
          <a:r>
            <a:rPr lang="en-US" sz="800" b="1" baseline="0" dirty="0"/>
            <a:t>Date (Index)</a:t>
          </a:r>
          <a:endParaRPr lang="en-US" sz="800" b="1" dirty="0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 custT="1"/>
      <dgm:spPr/>
      <dgm:t>
        <a:bodyPr/>
        <a:lstStyle/>
        <a:p>
          <a:r>
            <a:rPr lang="en-US" sz="800" b="1" baseline="0" dirty="0"/>
            <a:t>Open (Opening price)</a:t>
          </a:r>
          <a:endParaRPr lang="en-US" sz="800" b="1" dirty="0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1" baseline="0" dirty="0"/>
            <a:t>High  (Highest trading price of the day)</a:t>
          </a:r>
          <a:endParaRPr lang="en-US" b="1" dirty="0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 custT="1"/>
      <dgm:spPr/>
      <dgm:t>
        <a:bodyPr/>
        <a:lstStyle/>
        <a:p>
          <a:r>
            <a:rPr lang="en-US" sz="800" b="1" baseline="0" dirty="0"/>
            <a:t>Low   (Lowest trading price of the day)</a:t>
          </a:r>
          <a:endParaRPr lang="en-US" sz="800" b="1" dirty="0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 custT="1"/>
      <dgm:spPr/>
      <dgm:t>
        <a:bodyPr/>
        <a:lstStyle/>
        <a:p>
          <a:r>
            <a:rPr lang="en-US" sz="800" b="1" baseline="0" dirty="0"/>
            <a:t>Close (Closing price of the day</a:t>
          </a:r>
          <a:r>
            <a:rPr lang="en-US" sz="600" b="1" baseline="0" dirty="0"/>
            <a:t>)</a:t>
          </a:r>
          <a:endParaRPr lang="en-US" sz="600" b="1" dirty="0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 custT="1"/>
      <dgm:spPr/>
      <dgm:t>
        <a:bodyPr/>
        <a:lstStyle/>
        <a:p>
          <a:r>
            <a:rPr lang="en-US" sz="800" b="1" baseline="0" dirty="0"/>
            <a:t>Volume  (Trading volume of the day)</a:t>
          </a:r>
          <a:endParaRPr lang="en-US" sz="800" b="1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 custT="1"/>
      <dgm:spPr/>
      <dgm:t>
        <a:bodyPr/>
        <a:lstStyle/>
        <a:p>
          <a:r>
            <a:rPr lang="en-US" sz="800" b="0" dirty="0"/>
            <a:t>Name (Ticker Symbol</a:t>
          </a:r>
          <a:r>
            <a:rPr lang="en-US" sz="800" b="1" dirty="0"/>
            <a:t>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 custScaleX="88911" custScaleY="174600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 custScaleX="104913" custScaleY="17348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 custScaleX="130559" custScaleY="164349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 custScaleX="107353" custScaleY="166120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 custScaleX="109156" custScaleY="167311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 custScaleX="127706" custScaleY="169759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 custScaleX="104562" custScaleY="157255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 dirty="0" err="1"/>
            <a:t>NonLinear</a:t>
          </a:r>
          <a:endParaRPr lang="en-US" dirty="0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 dirty="0"/>
            <a:t>Trend</a:t>
          </a:r>
        </a:p>
        <a:p>
          <a:r>
            <a:rPr lang="en-US" b="0" baseline="0" dirty="0"/>
            <a:t>Is there an upward or downward trend?   </a:t>
          </a:r>
          <a:endParaRPr lang="en-US" dirty="0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 dirty="0"/>
            <a:t>Pattern</a:t>
          </a:r>
        </a:p>
        <a:p>
          <a:r>
            <a:rPr lang="en-US" b="0" baseline="0" dirty="0"/>
            <a:t>Is there a pattern that repeats?</a:t>
          </a:r>
          <a:endParaRPr lang="en-US" dirty="0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dirty="0"/>
            <a:t>Seasonality or Stationarity?</a:t>
          </a:r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3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2"/>
      <dgm:spPr/>
    </dgm:pt>
    <dgm:pt modelId="{D7B72880-1E19-4CA9-B64E-96ACDE380D8F}" type="pres">
      <dgm:prSet presAssocID="{C60D8947-8965-41B0-BBF7-5D572ED692CF}" presName="connectorText" presStyleLbl="sibTrans1D1" presStyleIdx="0" presStyleCnt="2"/>
      <dgm:spPr/>
    </dgm:pt>
    <dgm:pt modelId="{BB72B850-7AFD-4AB3-AC47-66521D77FBC9}" type="pres">
      <dgm:prSet presAssocID="{66E33D8F-E98D-49B3-A827-5862B86E002F}" presName="node" presStyleLbl="node1" presStyleIdx="1" presStyleCnt="3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2"/>
      <dgm:spPr/>
    </dgm:pt>
    <dgm:pt modelId="{32F98234-4D67-41DE-B7B7-89C7EB4760A1}" type="pres">
      <dgm:prSet presAssocID="{48EF4ACC-1C32-44BF-926F-CFCA0BA0F393}" presName="connectorText" presStyleLbl="sibTrans1D1" presStyleIdx="1" presStyleCnt="2"/>
      <dgm:spPr/>
    </dgm:pt>
    <dgm:pt modelId="{F37B70B6-43EC-4EBC-9E77-9049A6A0D534}" type="pres">
      <dgm:prSet presAssocID="{84844990-ACA6-40F6-82ED-62D842712D52}" presName="node" presStyleLbl="node1" presStyleIdx="2" presStyleCnt="3">
        <dgm:presLayoutVars>
          <dgm:bulletEnabled val="1"/>
        </dgm:presLayoutVars>
      </dgm:prSet>
      <dgm:spPr/>
    </dgm:pt>
  </dgm:ptLst>
  <dgm:cxnLst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251DCE-5EFF-4956-A50C-78C9E0F79FD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E2F825-D50B-4860-A43A-F19268FEE758}">
      <dgm:prSet/>
      <dgm:spPr/>
      <dgm:t>
        <a:bodyPr/>
        <a:lstStyle/>
        <a:p>
          <a:r>
            <a:rPr lang="en-US"/>
            <a:t>Supervised Learning</a:t>
          </a:r>
        </a:p>
      </dgm:t>
    </dgm:pt>
    <dgm:pt modelId="{5E3F1490-3D15-409A-B17F-3BF2DC023C84}" type="parTrans" cxnId="{93A230B5-37E5-42AE-AB4D-1333A172AEFA}">
      <dgm:prSet/>
      <dgm:spPr/>
      <dgm:t>
        <a:bodyPr/>
        <a:lstStyle/>
        <a:p>
          <a:endParaRPr lang="en-US"/>
        </a:p>
      </dgm:t>
    </dgm:pt>
    <dgm:pt modelId="{6E1BF181-9E96-4D94-8B01-4C16E525DA5D}" type="sibTrans" cxnId="{93A230B5-37E5-42AE-AB4D-1333A172AEFA}">
      <dgm:prSet/>
      <dgm:spPr/>
      <dgm:t>
        <a:bodyPr/>
        <a:lstStyle/>
        <a:p>
          <a:endParaRPr lang="en-US"/>
        </a:p>
      </dgm:t>
    </dgm:pt>
    <dgm:pt modelId="{BB73A0FE-FA86-4E81-A79B-EC58AB5B96E5}">
      <dgm:prSet/>
      <dgm:spPr/>
      <dgm:t>
        <a:bodyPr/>
        <a:lstStyle/>
        <a:p>
          <a:r>
            <a:rPr lang="en-US"/>
            <a:t>Classification</a:t>
          </a:r>
        </a:p>
      </dgm:t>
    </dgm:pt>
    <dgm:pt modelId="{8F394A05-1B15-45C8-B42B-41336A3953DE}" type="parTrans" cxnId="{70927682-DA93-4424-AF18-30354A0B4146}">
      <dgm:prSet/>
      <dgm:spPr/>
      <dgm:t>
        <a:bodyPr/>
        <a:lstStyle/>
        <a:p>
          <a:endParaRPr lang="en-US"/>
        </a:p>
      </dgm:t>
    </dgm:pt>
    <dgm:pt modelId="{7502C3B1-EE0C-4473-A007-8B584692F317}" type="sibTrans" cxnId="{70927682-DA93-4424-AF18-30354A0B4146}">
      <dgm:prSet/>
      <dgm:spPr/>
      <dgm:t>
        <a:bodyPr/>
        <a:lstStyle/>
        <a:p>
          <a:endParaRPr lang="en-US"/>
        </a:p>
      </dgm:t>
    </dgm:pt>
    <dgm:pt modelId="{06E16799-BE38-4B46-8873-6C42BFCE1952}">
      <dgm:prSet/>
      <dgm:spPr/>
      <dgm:t>
        <a:bodyPr/>
        <a:lstStyle/>
        <a:p>
          <a:r>
            <a:rPr lang="en-US"/>
            <a:t>Prediction</a:t>
          </a:r>
        </a:p>
      </dgm:t>
    </dgm:pt>
    <dgm:pt modelId="{9B652761-2C74-43D9-841D-B6C4CB834C05}" type="parTrans" cxnId="{116BF9C3-F644-4E89-8B65-0B6F9552AEF9}">
      <dgm:prSet/>
      <dgm:spPr/>
      <dgm:t>
        <a:bodyPr/>
        <a:lstStyle/>
        <a:p>
          <a:endParaRPr lang="en-US"/>
        </a:p>
      </dgm:t>
    </dgm:pt>
    <dgm:pt modelId="{A4F7E1BB-686F-4E21-8A3B-A97EF293181C}" type="sibTrans" cxnId="{116BF9C3-F644-4E89-8B65-0B6F9552AEF9}">
      <dgm:prSet/>
      <dgm:spPr/>
      <dgm:t>
        <a:bodyPr/>
        <a:lstStyle/>
        <a:p>
          <a:endParaRPr lang="en-US"/>
        </a:p>
      </dgm:t>
    </dgm:pt>
    <dgm:pt modelId="{99072EC8-6BA7-41DE-8B6F-2CD5A351D892}" type="pres">
      <dgm:prSet presAssocID="{97251DCE-5EFF-4956-A50C-78C9E0F79FD2}" presName="root" presStyleCnt="0">
        <dgm:presLayoutVars>
          <dgm:dir/>
          <dgm:resizeHandles val="exact"/>
        </dgm:presLayoutVars>
      </dgm:prSet>
      <dgm:spPr/>
    </dgm:pt>
    <dgm:pt modelId="{85E51DAE-8146-4017-A3A4-3D9C0F3F4B5E}" type="pres">
      <dgm:prSet presAssocID="{13E2F825-D50B-4860-A43A-F19268FEE758}" presName="compNode" presStyleCnt="0"/>
      <dgm:spPr/>
    </dgm:pt>
    <dgm:pt modelId="{AF979207-AF42-4532-AD65-EC5625679B4A}" type="pres">
      <dgm:prSet presAssocID="{13E2F825-D50B-4860-A43A-F19268FEE758}" presName="bgRect" presStyleLbl="bgShp" presStyleIdx="0" presStyleCnt="3"/>
      <dgm:spPr/>
    </dgm:pt>
    <dgm:pt modelId="{B6616877-5A65-4FD7-B35E-A16888F31404}" type="pres">
      <dgm:prSet presAssocID="{13E2F825-D50B-4860-A43A-F19268FEE7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7ED7372-7C05-403C-93D1-39F45BA53AEC}" type="pres">
      <dgm:prSet presAssocID="{13E2F825-D50B-4860-A43A-F19268FEE758}" presName="spaceRect" presStyleCnt="0"/>
      <dgm:spPr/>
    </dgm:pt>
    <dgm:pt modelId="{722E5613-F3EA-4883-A38C-E76E1EA7BDB7}" type="pres">
      <dgm:prSet presAssocID="{13E2F825-D50B-4860-A43A-F19268FEE758}" presName="parTx" presStyleLbl="revTx" presStyleIdx="0" presStyleCnt="3">
        <dgm:presLayoutVars>
          <dgm:chMax val="0"/>
          <dgm:chPref val="0"/>
        </dgm:presLayoutVars>
      </dgm:prSet>
      <dgm:spPr/>
    </dgm:pt>
    <dgm:pt modelId="{C9CEA80E-108C-44E6-A723-B51341C27B05}" type="pres">
      <dgm:prSet presAssocID="{6E1BF181-9E96-4D94-8B01-4C16E525DA5D}" presName="sibTrans" presStyleCnt="0"/>
      <dgm:spPr/>
    </dgm:pt>
    <dgm:pt modelId="{6AAD69FA-72D6-4F8F-A4A6-540A507260D7}" type="pres">
      <dgm:prSet presAssocID="{BB73A0FE-FA86-4E81-A79B-EC58AB5B96E5}" presName="compNode" presStyleCnt="0"/>
      <dgm:spPr/>
    </dgm:pt>
    <dgm:pt modelId="{34A61D78-7084-4A21-BCB4-E54633D4F4EB}" type="pres">
      <dgm:prSet presAssocID="{BB73A0FE-FA86-4E81-A79B-EC58AB5B96E5}" presName="bgRect" presStyleLbl="bgShp" presStyleIdx="1" presStyleCnt="3"/>
      <dgm:spPr/>
    </dgm:pt>
    <dgm:pt modelId="{EC577EAB-DDDD-4066-BC44-4C325DDFF043}" type="pres">
      <dgm:prSet presAssocID="{BB73A0FE-FA86-4E81-A79B-EC58AB5B96E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50C0F97-A319-47CE-8FC1-55F47DB410D0}" type="pres">
      <dgm:prSet presAssocID="{BB73A0FE-FA86-4E81-A79B-EC58AB5B96E5}" presName="spaceRect" presStyleCnt="0"/>
      <dgm:spPr/>
    </dgm:pt>
    <dgm:pt modelId="{6D17D046-A11A-4602-89A7-3CA9C118CA0F}" type="pres">
      <dgm:prSet presAssocID="{BB73A0FE-FA86-4E81-A79B-EC58AB5B96E5}" presName="parTx" presStyleLbl="revTx" presStyleIdx="1" presStyleCnt="3">
        <dgm:presLayoutVars>
          <dgm:chMax val="0"/>
          <dgm:chPref val="0"/>
        </dgm:presLayoutVars>
      </dgm:prSet>
      <dgm:spPr/>
    </dgm:pt>
    <dgm:pt modelId="{B9D42094-8A59-4E89-B572-C54D2EE86E3F}" type="pres">
      <dgm:prSet presAssocID="{7502C3B1-EE0C-4473-A007-8B584692F317}" presName="sibTrans" presStyleCnt="0"/>
      <dgm:spPr/>
    </dgm:pt>
    <dgm:pt modelId="{F91DE85D-82CA-40CB-9568-3831544E95E2}" type="pres">
      <dgm:prSet presAssocID="{06E16799-BE38-4B46-8873-6C42BFCE1952}" presName="compNode" presStyleCnt="0"/>
      <dgm:spPr/>
    </dgm:pt>
    <dgm:pt modelId="{C7FA8F0D-3031-4F8D-9CAE-60117A18F4C5}" type="pres">
      <dgm:prSet presAssocID="{06E16799-BE38-4B46-8873-6C42BFCE1952}" presName="bgRect" presStyleLbl="bgShp" presStyleIdx="2" presStyleCnt="3"/>
      <dgm:spPr/>
    </dgm:pt>
    <dgm:pt modelId="{0F042A5E-5147-468B-B68B-97AF22B41A03}" type="pres">
      <dgm:prSet presAssocID="{06E16799-BE38-4B46-8873-6C42BFCE19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6C90F6-58B9-466E-A1F2-B7D6EF68A434}" type="pres">
      <dgm:prSet presAssocID="{06E16799-BE38-4B46-8873-6C42BFCE1952}" presName="spaceRect" presStyleCnt="0"/>
      <dgm:spPr/>
    </dgm:pt>
    <dgm:pt modelId="{6AD12F44-E9C7-41AC-A928-8433E6CCA84C}" type="pres">
      <dgm:prSet presAssocID="{06E16799-BE38-4B46-8873-6C42BFCE195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79EC19-7431-4AE8-9610-088769EC0D77}" type="presOf" srcId="{BB73A0FE-FA86-4E81-A79B-EC58AB5B96E5}" destId="{6D17D046-A11A-4602-89A7-3CA9C118CA0F}" srcOrd="0" destOrd="0" presId="urn:microsoft.com/office/officeart/2018/2/layout/IconVerticalSolidList"/>
    <dgm:cxn modelId="{DC5A4567-1743-43F4-9310-7EB3E3A6FBA7}" type="presOf" srcId="{97251DCE-5EFF-4956-A50C-78C9E0F79FD2}" destId="{99072EC8-6BA7-41DE-8B6F-2CD5A351D892}" srcOrd="0" destOrd="0" presId="urn:microsoft.com/office/officeart/2018/2/layout/IconVerticalSolidList"/>
    <dgm:cxn modelId="{70927682-DA93-4424-AF18-30354A0B4146}" srcId="{97251DCE-5EFF-4956-A50C-78C9E0F79FD2}" destId="{BB73A0FE-FA86-4E81-A79B-EC58AB5B96E5}" srcOrd="1" destOrd="0" parTransId="{8F394A05-1B15-45C8-B42B-41336A3953DE}" sibTransId="{7502C3B1-EE0C-4473-A007-8B584692F317}"/>
    <dgm:cxn modelId="{C84FAAA0-578C-4979-B84A-FDFA464F681D}" type="presOf" srcId="{13E2F825-D50B-4860-A43A-F19268FEE758}" destId="{722E5613-F3EA-4883-A38C-E76E1EA7BDB7}" srcOrd="0" destOrd="0" presId="urn:microsoft.com/office/officeart/2018/2/layout/IconVerticalSolidList"/>
    <dgm:cxn modelId="{93A230B5-37E5-42AE-AB4D-1333A172AEFA}" srcId="{97251DCE-5EFF-4956-A50C-78C9E0F79FD2}" destId="{13E2F825-D50B-4860-A43A-F19268FEE758}" srcOrd="0" destOrd="0" parTransId="{5E3F1490-3D15-409A-B17F-3BF2DC023C84}" sibTransId="{6E1BF181-9E96-4D94-8B01-4C16E525DA5D}"/>
    <dgm:cxn modelId="{714EC6BD-F49E-425E-9036-38128176F15C}" type="presOf" srcId="{06E16799-BE38-4B46-8873-6C42BFCE1952}" destId="{6AD12F44-E9C7-41AC-A928-8433E6CCA84C}" srcOrd="0" destOrd="0" presId="urn:microsoft.com/office/officeart/2018/2/layout/IconVerticalSolidList"/>
    <dgm:cxn modelId="{116BF9C3-F644-4E89-8B65-0B6F9552AEF9}" srcId="{97251DCE-5EFF-4956-A50C-78C9E0F79FD2}" destId="{06E16799-BE38-4B46-8873-6C42BFCE1952}" srcOrd="2" destOrd="0" parTransId="{9B652761-2C74-43D9-841D-B6C4CB834C05}" sibTransId="{A4F7E1BB-686F-4E21-8A3B-A97EF293181C}"/>
    <dgm:cxn modelId="{D82729E6-EC09-4FC5-805F-CF2195CA13FB}" type="presParOf" srcId="{99072EC8-6BA7-41DE-8B6F-2CD5A351D892}" destId="{85E51DAE-8146-4017-A3A4-3D9C0F3F4B5E}" srcOrd="0" destOrd="0" presId="urn:microsoft.com/office/officeart/2018/2/layout/IconVerticalSolidList"/>
    <dgm:cxn modelId="{C57061AF-4EA0-4A3A-B07B-ED80260BD5AC}" type="presParOf" srcId="{85E51DAE-8146-4017-A3A4-3D9C0F3F4B5E}" destId="{AF979207-AF42-4532-AD65-EC5625679B4A}" srcOrd="0" destOrd="0" presId="urn:microsoft.com/office/officeart/2018/2/layout/IconVerticalSolidList"/>
    <dgm:cxn modelId="{CCD33380-D64F-46AB-AB59-E6F7B552D833}" type="presParOf" srcId="{85E51DAE-8146-4017-A3A4-3D9C0F3F4B5E}" destId="{B6616877-5A65-4FD7-B35E-A16888F31404}" srcOrd="1" destOrd="0" presId="urn:microsoft.com/office/officeart/2018/2/layout/IconVerticalSolidList"/>
    <dgm:cxn modelId="{D0C0D9B2-95E6-4FE6-B226-F05B95568790}" type="presParOf" srcId="{85E51DAE-8146-4017-A3A4-3D9C0F3F4B5E}" destId="{B7ED7372-7C05-403C-93D1-39F45BA53AEC}" srcOrd="2" destOrd="0" presId="urn:microsoft.com/office/officeart/2018/2/layout/IconVerticalSolidList"/>
    <dgm:cxn modelId="{28E8217E-20FC-47BB-A9C9-CDDDF5A61967}" type="presParOf" srcId="{85E51DAE-8146-4017-A3A4-3D9C0F3F4B5E}" destId="{722E5613-F3EA-4883-A38C-E76E1EA7BDB7}" srcOrd="3" destOrd="0" presId="urn:microsoft.com/office/officeart/2018/2/layout/IconVerticalSolidList"/>
    <dgm:cxn modelId="{C1E4196C-C814-4598-B48D-91FE8520C0BF}" type="presParOf" srcId="{99072EC8-6BA7-41DE-8B6F-2CD5A351D892}" destId="{C9CEA80E-108C-44E6-A723-B51341C27B05}" srcOrd="1" destOrd="0" presId="urn:microsoft.com/office/officeart/2018/2/layout/IconVerticalSolidList"/>
    <dgm:cxn modelId="{A9E8BF9C-9503-4072-B009-BFF79041C751}" type="presParOf" srcId="{99072EC8-6BA7-41DE-8B6F-2CD5A351D892}" destId="{6AAD69FA-72D6-4F8F-A4A6-540A507260D7}" srcOrd="2" destOrd="0" presId="urn:microsoft.com/office/officeart/2018/2/layout/IconVerticalSolidList"/>
    <dgm:cxn modelId="{B3EA02B3-576D-433C-9E2A-B159678CD933}" type="presParOf" srcId="{6AAD69FA-72D6-4F8F-A4A6-540A507260D7}" destId="{34A61D78-7084-4A21-BCB4-E54633D4F4EB}" srcOrd="0" destOrd="0" presId="urn:microsoft.com/office/officeart/2018/2/layout/IconVerticalSolidList"/>
    <dgm:cxn modelId="{946559AE-E37D-47C0-9A6B-5FA527C3A430}" type="presParOf" srcId="{6AAD69FA-72D6-4F8F-A4A6-540A507260D7}" destId="{EC577EAB-DDDD-4066-BC44-4C325DDFF043}" srcOrd="1" destOrd="0" presId="urn:microsoft.com/office/officeart/2018/2/layout/IconVerticalSolidList"/>
    <dgm:cxn modelId="{15D9A29F-B568-438A-8DB8-59D3C2C3313C}" type="presParOf" srcId="{6AAD69FA-72D6-4F8F-A4A6-540A507260D7}" destId="{950C0F97-A319-47CE-8FC1-55F47DB410D0}" srcOrd="2" destOrd="0" presId="urn:microsoft.com/office/officeart/2018/2/layout/IconVerticalSolidList"/>
    <dgm:cxn modelId="{AC6AC5E2-3C48-47B0-8482-E19EBD0FA124}" type="presParOf" srcId="{6AAD69FA-72D6-4F8F-A4A6-540A507260D7}" destId="{6D17D046-A11A-4602-89A7-3CA9C118CA0F}" srcOrd="3" destOrd="0" presId="urn:microsoft.com/office/officeart/2018/2/layout/IconVerticalSolidList"/>
    <dgm:cxn modelId="{AF8BD82F-9C65-4DFF-857A-8B917F159E56}" type="presParOf" srcId="{99072EC8-6BA7-41DE-8B6F-2CD5A351D892}" destId="{B9D42094-8A59-4E89-B572-C54D2EE86E3F}" srcOrd="3" destOrd="0" presId="urn:microsoft.com/office/officeart/2018/2/layout/IconVerticalSolidList"/>
    <dgm:cxn modelId="{6058025E-78E2-4E12-820C-C4799D53D5FC}" type="presParOf" srcId="{99072EC8-6BA7-41DE-8B6F-2CD5A351D892}" destId="{F91DE85D-82CA-40CB-9568-3831544E95E2}" srcOrd="4" destOrd="0" presId="urn:microsoft.com/office/officeart/2018/2/layout/IconVerticalSolidList"/>
    <dgm:cxn modelId="{BE509278-F52D-4E46-9677-0DB888F1005F}" type="presParOf" srcId="{F91DE85D-82CA-40CB-9568-3831544E95E2}" destId="{C7FA8F0D-3031-4F8D-9CAE-60117A18F4C5}" srcOrd="0" destOrd="0" presId="urn:microsoft.com/office/officeart/2018/2/layout/IconVerticalSolidList"/>
    <dgm:cxn modelId="{1E3AEE7A-70DF-4962-84AA-509740FBE8FA}" type="presParOf" srcId="{F91DE85D-82CA-40CB-9568-3831544E95E2}" destId="{0F042A5E-5147-468B-B68B-97AF22B41A03}" srcOrd="1" destOrd="0" presId="urn:microsoft.com/office/officeart/2018/2/layout/IconVerticalSolidList"/>
    <dgm:cxn modelId="{796C8540-EF90-43C4-B04F-FE0A61A76DAD}" type="presParOf" srcId="{F91DE85D-82CA-40CB-9568-3831544E95E2}" destId="{346C90F6-58B9-466E-A1F2-B7D6EF68A434}" srcOrd="2" destOrd="0" presId="urn:microsoft.com/office/officeart/2018/2/layout/IconVerticalSolidList"/>
    <dgm:cxn modelId="{37644C33-7F60-4DD1-A079-0BAA2AE00E7D}" type="presParOf" srcId="{F91DE85D-82CA-40CB-9568-3831544E95E2}" destId="{6AD12F44-E9C7-41AC-A928-8433E6CCA84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Comma Separated Value format (CSV)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3,777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4028803" y="-181656"/>
          <a:ext cx="700504" cy="8941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Date (Index)</a:t>
          </a:r>
          <a:endParaRPr lang="en-US" sz="800" b="1" kern="1200" dirty="0"/>
        </a:p>
      </dsp:txBody>
      <dsp:txXfrm>
        <a:off x="4062999" y="-147460"/>
        <a:ext cx="632112" cy="825763"/>
      </dsp:txXfrm>
    </dsp:sp>
    <dsp:sp modelId="{0E660132-AFDC-4D7D-BF15-B46B71CAFE1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15281" y="43587"/>
              </a:moveTo>
              <a:arcTo wR="1461067" hR="1461067" stAng="17041818" swAng="944462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08074" y="371300"/>
          <a:ext cx="826579" cy="888455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Open (Opening price)</a:t>
          </a:r>
          <a:endParaRPr lang="en-US" sz="800" b="1" kern="1200" dirty="0"/>
        </a:p>
      </dsp:txBody>
      <dsp:txXfrm>
        <a:off x="5148424" y="411650"/>
        <a:ext cx="745879" cy="807755"/>
      </dsp:txXfrm>
    </dsp:sp>
    <dsp:sp modelId="{6193B974-C543-4255-B0E6-327593E2F8BC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846784" y="997919"/>
              </a:moveTo>
              <a:arcTo wR="1461067" hR="1461067" stAng="20491132" swAng="874609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289172" y="1630777"/>
          <a:ext cx="1028636" cy="841658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baseline="0" dirty="0"/>
            <a:t>High  (Highest trading price of the day)</a:t>
          </a:r>
          <a:endParaRPr lang="en-US" sz="900" b="1" kern="1200" dirty="0"/>
        </a:p>
      </dsp:txBody>
      <dsp:txXfrm>
        <a:off x="5330258" y="1671863"/>
        <a:ext cx="946464" cy="759486"/>
      </dsp:txXfrm>
    </dsp:sp>
    <dsp:sp modelId="{9C4E9B3F-EA47-4554-9D7E-CEAF9A094395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15675" y="2209849"/>
              </a:moveTo>
              <a:arcTo wR="1461067" hR="1461067" stAng="1849791" swAng="762633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590087" y="2617500"/>
          <a:ext cx="845803" cy="850727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Low   (Lowest trading price of the day)</a:t>
          </a:r>
          <a:endParaRPr lang="en-US" sz="800" b="1" kern="1200" dirty="0"/>
        </a:p>
      </dsp:txBody>
      <dsp:txXfrm>
        <a:off x="4631376" y="2658789"/>
        <a:ext cx="763225" cy="768149"/>
      </dsp:txXfrm>
    </dsp:sp>
    <dsp:sp modelId="{32BD0604-2F03-408B-BBE0-F3B8DB5AAB84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67991" y="2907407"/>
              </a:moveTo>
              <a:arcTo wR="1461067" hR="1461067" stAng="4911484" swAng="960148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15117" y="2614450"/>
          <a:ext cx="860008" cy="85682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Close (Closing price of the day</a:t>
          </a:r>
          <a:r>
            <a:rPr lang="en-US" sz="600" b="1" kern="1200" baseline="0" dirty="0"/>
            <a:t>)</a:t>
          </a:r>
          <a:endParaRPr lang="en-US" sz="600" b="1" kern="1200" dirty="0"/>
        </a:p>
      </dsp:txBody>
      <dsp:txXfrm>
        <a:off x="3356944" y="2656277"/>
        <a:ext cx="776354" cy="773172"/>
      </dsp:txXfrm>
    </dsp:sp>
    <dsp:sp modelId="{B7FC1CF4-4F5B-417B-9284-DA967936B961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395050" y="2460229"/>
              </a:moveTo>
              <a:arcTo wR="1461067" hR="1461067" stAng="8211249" swAng="701547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451540" y="1616924"/>
          <a:ext cx="1006158" cy="869363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baseline="0" dirty="0"/>
            <a:t>Volume  (Trading volume of the day)</a:t>
          </a:r>
          <a:endParaRPr lang="en-US" sz="800" b="1" kern="1200" dirty="0"/>
        </a:p>
      </dsp:txBody>
      <dsp:txXfrm>
        <a:off x="2493979" y="1659363"/>
        <a:ext cx="921280" cy="784485"/>
      </dsp:txXfrm>
    </dsp:sp>
    <dsp:sp modelId="{4D170DC8-ACEC-4100-8BD3-CF5F7ABA77C0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425" y="1347433"/>
              </a:moveTo>
              <a:arcTo wR="1461067" hR="1461067" stAng="11067638" swAng="944271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24840" y="412863"/>
          <a:ext cx="823813" cy="805328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0" kern="1200" dirty="0"/>
            <a:t>Name (Ticker Symbol</a:t>
          </a:r>
          <a:r>
            <a:rPr lang="en-US" sz="800" b="1" kern="1200" dirty="0"/>
            <a:t>)</a:t>
          </a:r>
        </a:p>
      </dsp:txBody>
      <dsp:txXfrm>
        <a:off x="2864153" y="452176"/>
        <a:ext cx="745187" cy="726702"/>
      </dsp:txXfrm>
    </dsp:sp>
    <dsp:sp modelId="{056770E0-3B18-4219-BB2F-9D91D06292E8}">
      <dsp:nvSpPr>
        <dsp:cNvPr id="0" name=""/>
        <dsp:cNvSpPr/>
      </dsp:nvSpPr>
      <dsp:spPr>
        <a:xfrm>
          <a:off x="2917988" y="265420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734217" y="193625"/>
              </a:moveTo>
              <a:arcTo wR="1461067" hR="1461067" stAng="14410002" swAng="948143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 err="1"/>
            <a:t>NonLinear</a:t>
          </a:r>
          <a:endParaRPr lang="en-US" sz="1400" kern="1200" dirty="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535530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699" y="1641900"/>
        <a:ext cx="29101" cy="5820"/>
      </dsp:txXfrm>
    </dsp:sp>
    <dsp:sp modelId="{E072CA93-3698-4018-9AB6-08CF5A517026}">
      <dsp:nvSpPr>
        <dsp:cNvPr id="0" name=""/>
        <dsp:cNvSpPr/>
      </dsp:nvSpPr>
      <dsp:spPr>
        <a:xfrm>
          <a:off x="6722" y="885628"/>
          <a:ext cx="2530608" cy="1518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Trend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an upward or downward trend?   </a:t>
          </a:r>
          <a:endParaRPr lang="en-US" sz="1600" kern="1200" dirty="0"/>
        </a:p>
      </dsp:txBody>
      <dsp:txXfrm>
        <a:off x="6722" y="885628"/>
        <a:ext cx="2530608" cy="1518364"/>
      </dsp:txXfrm>
    </dsp:sp>
    <dsp:sp modelId="{A7DE7D84-A0F5-49C9-BB5F-71AEBA36BA0B}">
      <dsp:nvSpPr>
        <dsp:cNvPr id="0" name=""/>
        <dsp:cNvSpPr/>
      </dsp:nvSpPr>
      <dsp:spPr>
        <a:xfrm>
          <a:off x="5648179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9348" y="1641900"/>
        <a:ext cx="29101" cy="5820"/>
      </dsp:txXfrm>
    </dsp:sp>
    <dsp:sp modelId="{BB72B850-7AFD-4AB3-AC47-66521D77FBC9}">
      <dsp:nvSpPr>
        <dsp:cNvPr id="0" name=""/>
        <dsp:cNvSpPr/>
      </dsp:nvSpPr>
      <dsp:spPr>
        <a:xfrm>
          <a:off x="3119370" y="885628"/>
          <a:ext cx="2530608" cy="1518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Pattern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 pattern that repeats?</a:t>
          </a:r>
          <a:endParaRPr lang="en-US" sz="1600" kern="1200" dirty="0"/>
        </a:p>
      </dsp:txBody>
      <dsp:txXfrm>
        <a:off x="3119370" y="885628"/>
        <a:ext cx="2530608" cy="1518364"/>
      </dsp:txXfrm>
    </dsp:sp>
    <dsp:sp modelId="{F37B70B6-43EC-4EBC-9E77-9049A6A0D534}">
      <dsp:nvSpPr>
        <dsp:cNvPr id="0" name=""/>
        <dsp:cNvSpPr/>
      </dsp:nvSpPr>
      <dsp:spPr>
        <a:xfrm>
          <a:off x="6232019" y="885628"/>
          <a:ext cx="2530608" cy="1518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Seasonality or Stationarity?</a:t>
          </a:r>
        </a:p>
      </dsp:txBody>
      <dsp:txXfrm>
        <a:off x="6232019" y="885628"/>
        <a:ext cx="2530608" cy="151836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979207-AF42-4532-AD65-EC5625679B4A}">
      <dsp:nvSpPr>
        <dsp:cNvPr id="0" name=""/>
        <dsp:cNvSpPr/>
      </dsp:nvSpPr>
      <dsp:spPr>
        <a:xfrm>
          <a:off x="0" y="613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16877-5A65-4FD7-B35E-A16888F31404}">
      <dsp:nvSpPr>
        <dsp:cNvPr id="0" name=""/>
        <dsp:cNvSpPr/>
      </dsp:nvSpPr>
      <dsp:spPr>
        <a:xfrm>
          <a:off x="434122" y="323514"/>
          <a:ext cx="789313" cy="7893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2E5613-F3EA-4883-A38C-E76E1EA7BDB7}">
      <dsp:nvSpPr>
        <dsp:cNvPr id="0" name=""/>
        <dsp:cNvSpPr/>
      </dsp:nvSpPr>
      <dsp:spPr>
        <a:xfrm>
          <a:off x="1657558" y="613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Supervised Learning</a:t>
          </a:r>
        </a:p>
      </dsp:txBody>
      <dsp:txXfrm>
        <a:off x="1657558" y="613"/>
        <a:ext cx="3419267" cy="1435115"/>
      </dsp:txXfrm>
    </dsp:sp>
    <dsp:sp modelId="{34A61D78-7084-4A21-BCB4-E54633D4F4EB}">
      <dsp:nvSpPr>
        <dsp:cNvPr id="0" name=""/>
        <dsp:cNvSpPr/>
      </dsp:nvSpPr>
      <dsp:spPr>
        <a:xfrm>
          <a:off x="0" y="1794507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77EAB-DDDD-4066-BC44-4C325DDFF043}">
      <dsp:nvSpPr>
        <dsp:cNvPr id="0" name=""/>
        <dsp:cNvSpPr/>
      </dsp:nvSpPr>
      <dsp:spPr>
        <a:xfrm>
          <a:off x="434122" y="2117408"/>
          <a:ext cx="789313" cy="7893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7D046-A11A-4602-89A7-3CA9C118CA0F}">
      <dsp:nvSpPr>
        <dsp:cNvPr id="0" name=""/>
        <dsp:cNvSpPr/>
      </dsp:nvSpPr>
      <dsp:spPr>
        <a:xfrm>
          <a:off x="1657558" y="1794507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Classification</a:t>
          </a:r>
        </a:p>
      </dsp:txBody>
      <dsp:txXfrm>
        <a:off x="1657558" y="1794507"/>
        <a:ext cx="3419267" cy="1435115"/>
      </dsp:txXfrm>
    </dsp:sp>
    <dsp:sp modelId="{C7FA8F0D-3031-4F8D-9CAE-60117A18F4C5}">
      <dsp:nvSpPr>
        <dsp:cNvPr id="0" name=""/>
        <dsp:cNvSpPr/>
      </dsp:nvSpPr>
      <dsp:spPr>
        <a:xfrm>
          <a:off x="0" y="3588402"/>
          <a:ext cx="5076826" cy="14351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42A5E-5147-468B-B68B-97AF22B41A03}">
      <dsp:nvSpPr>
        <dsp:cNvPr id="0" name=""/>
        <dsp:cNvSpPr/>
      </dsp:nvSpPr>
      <dsp:spPr>
        <a:xfrm>
          <a:off x="434122" y="3911303"/>
          <a:ext cx="789313" cy="7893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D12F44-E9C7-41AC-A928-8433E6CCA84C}">
      <dsp:nvSpPr>
        <dsp:cNvPr id="0" name=""/>
        <dsp:cNvSpPr/>
      </dsp:nvSpPr>
      <dsp:spPr>
        <a:xfrm>
          <a:off x="1657558" y="3588402"/>
          <a:ext cx="3419267" cy="1435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83" tIns="151883" rIns="151883" bIns="1518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Prediction</a:t>
          </a:r>
        </a:p>
      </dsp:txBody>
      <dsp:txXfrm>
        <a:off x="1657558" y="3588402"/>
        <a:ext cx="3419267" cy="1435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10/7/2020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B8BF33-B3CF-44D4-8762-7F1D71C8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Principal Component - AAPL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C1F59-AD40-4664-8E71-23EFA990E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651" y="2312988"/>
            <a:ext cx="454244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9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B12C-BC13-4995-8ADB-B2F576F6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96C159-938E-4B76-9D58-DC4C8C94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43" y="2312987"/>
            <a:ext cx="6105383" cy="44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D7D-EEFA-4A82-8B6F-86AB7993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6116-E3BE-4900-AB76-D272112C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546" y="2312988"/>
            <a:ext cx="478600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8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E3861-38EB-4CE6-A85E-4477522E2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9" r="225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D375-BDDA-4FB3-91DD-ABF2FEB8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bg1"/>
                </a:solidFill>
              </a:rPr>
              <a:t>KMeans - Elbow Curve   K=3</a:t>
            </a:r>
          </a:p>
        </p:txBody>
      </p:sp>
    </p:spTree>
    <p:extLst>
      <p:ext uri="{BB962C8B-B14F-4D97-AF65-F5344CB8AC3E}">
        <p14:creationId xmlns:p14="http://schemas.microsoft.com/office/powerpoint/2010/main" val="420614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B2E8-70B2-4C27-9C4B-A7CBEC16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Cluster - Classification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C2BA0A-5F8D-47E6-A483-4C67A2C22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160" y="850989"/>
            <a:ext cx="6145222" cy="28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66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D55A-3C95-4F95-874E-0C6FB1A9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Database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FDABB-B2A3-414A-A245-9BBBB6558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946" y="2312275"/>
            <a:ext cx="8875866" cy="3659033"/>
          </a:xfr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8ABD87EE-0280-46BB-A1AC-1E8B7D66CAF6}"/>
              </a:ext>
            </a:extLst>
          </p:cNvPr>
          <p:cNvSpPr/>
          <p:nvPr/>
        </p:nvSpPr>
        <p:spPr>
          <a:xfrm>
            <a:off x="9227127" y="3172691"/>
            <a:ext cx="872837" cy="120534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24EFA-31EE-47A4-82BB-4F205A365E47}"/>
              </a:ext>
            </a:extLst>
          </p:cNvPr>
          <p:cNvSpPr/>
          <p:nvPr/>
        </p:nvSpPr>
        <p:spPr>
          <a:xfrm flipV="1">
            <a:off x="2054628" y="3269673"/>
            <a:ext cx="872836" cy="529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131F73D3-D574-488F-B634-DA4064081AC3}"/>
              </a:ext>
            </a:extLst>
          </p:cNvPr>
          <p:cNvSpPr/>
          <p:nvPr/>
        </p:nvSpPr>
        <p:spPr>
          <a:xfrm flipH="1" flipV="1">
            <a:off x="1814945" y="3798917"/>
            <a:ext cx="1112519" cy="260465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07AC28-7086-4274-BB59-B007F7350303}"/>
              </a:ext>
            </a:extLst>
          </p:cNvPr>
          <p:cNvCxnSpPr>
            <a:cxnSpLocks/>
          </p:cNvCxnSpPr>
          <p:nvPr/>
        </p:nvCxnSpPr>
        <p:spPr>
          <a:xfrm>
            <a:off x="3117273" y="3798917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DFD85-EA19-4CE5-B3AC-2F44A0306BDB}"/>
              </a:ext>
            </a:extLst>
          </p:cNvPr>
          <p:cNvCxnSpPr/>
          <p:nvPr/>
        </p:nvCxnSpPr>
        <p:spPr>
          <a:xfrm>
            <a:off x="3117273" y="4059382"/>
            <a:ext cx="58881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5373DE-1F7C-4433-99FD-C7AFB215E6BE}"/>
              </a:ext>
            </a:extLst>
          </p:cNvPr>
          <p:cNvSpPr txBox="1"/>
          <p:nvPr/>
        </p:nvSpPr>
        <p:spPr>
          <a:xfrm flipH="1">
            <a:off x="8368748" y="4969567"/>
            <a:ext cx="206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Postgres SQL DB</a:t>
            </a:r>
          </a:p>
        </p:txBody>
      </p:sp>
    </p:spTree>
    <p:extLst>
      <p:ext uri="{BB962C8B-B14F-4D97-AF65-F5344CB8AC3E}">
        <p14:creationId xmlns:p14="http://schemas.microsoft.com/office/powerpoint/2010/main" val="676650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14302F-E955-47D0-A56B-D1D1A695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310F6C-D8CB-4984-9F9B-BA18C1719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2079" y="1033741"/>
            <a:ext cx="4908132" cy="4613915"/>
            <a:chOff x="659679" y="950330"/>
            <a:chExt cx="4908132" cy="461391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750E550-BE93-4743-8659-1531F86CB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16216" y="1107426"/>
              <a:ext cx="4619072" cy="434218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626DC7-F0FE-49A7-AA4C-A8DB1F7EB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864593" y="1253260"/>
              <a:ext cx="4488025" cy="4074679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BB781F-78E5-4C66-811C-9FF8B5D50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1300000" flipH="1">
              <a:off x="659679" y="950330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4A0381-F605-4F2E-84B5-9E259C13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9849" y="1899904"/>
            <a:ext cx="3312116" cy="2934031"/>
          </a:xfrm>
        </p:spPr>
        <p:txBody>
          <a:bodyPr anchor="ctr">
            <a:normAutofit/>
          </a:bodyPr>
          <a:lstStyle/>
          <a:p>
            <a:r>
              <a:rPr lang="en-US" dirty="0"/>
              <a:t>        Machine Learning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43FC23-D433-447B-8E64-979F40F5AF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5320125"/>
              </p:ext>
            </p:extLst>
          </p:nvPr>
        </p:nvGraphicFramePr>
        <p:xfrm>
          <a:off x="6095999" y="940107"/>
          <a:ext cx="5076826" cy="5024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28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465F-C01C-418F-862A-668873E6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Exploratory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F00-32C2-4AF1-A712-476318E7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Preliminary work is currently in progress. This phase is considered exploratory. Basic layout of modeling and analysis to follow.</a:t>
            </a:r>
          </a:p>
        </p:txBody>
      </p:sp>
    </p:spTree>
    <p:extLst>
      <p:ext uri="{BB962C8B-B14F-4D97-AF65-F5344CB8AC3E}">
        <p14:creationId xmlns:p14="http://schemas.microsoft.com/office/powerpoint/2010/main" val="134862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				Data </a:t>
            </a:r>
            <a:br>
              <a:rPr lang="en-US" dirty="0"/>
            </a:br>
            <a:r>
              <a:rPr lang="en-US" dirty="0"/>
              <a:t>			Time Series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5541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530637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146372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61667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66B61-6089-4186-A16B-8B3D5DAD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Visualization -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25182A-3930-4308-9A36-FA4B4D87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684" y="1637564"/>
            <a:ext cx="4943233" cy="35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5418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Microsoft Office PowerPoint</Application>
  <PresentationFormat>Widescreen</PresentationFormat>
  <Paragraphs>45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Meiryo</vt:lpstr>
      <vt:lpstr>Blackadder ITC</vt:lpstr>
      <vt:lpstr>Corbel</vt:lpstr>
      <vt:lpstr>SketchLinesVTI</vt:lpstr>
      <vt:lpstr>Stock Market Time Series</vt:lpstr>
      <vt:lpstr>   Exploratory Phase</vt:lpstr>
      <vt:lpstr>    Data     Time Series</vt:lpstr>
      <vt:lpstr>Type and Size of Data</vt:lpstr>
      <vt:lpstr>Features Before Preprocessing</vt:lpstr>
      <vt:lpstr>Why Stock Data</vt:lpstr>
      <vt:lpstr>   Source of Data</vt:lpstr>
      <vt:lpstr>Questions to which answers are offered</vt:lpstr>
      <vt:lpstr>Visualization - Cluster</vt:lpstr>
      <vt:lpstr>Principal Component - AAPL</vt:lpstr>
      <vt:lpstr>Principal Component - AAP</vt:lpstr>
      <vt:lpstr>Principal Component - AAPL</vt:lpstr>
      <vt:lpstr>KMeans - Elbow Curve   K=3</vt:lpstr>
      <vt:lpstr>Cluster - Classification</vt:lpstr>
      <vt:lpstr>          Database Integration</vt:lpstr>
      <vt:lpstr>        Machine Learning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1</cp:revision>
  <dcterms:created xsi:type="dcterms:W3CDTF">2020-10-08T07:13:12Z</dcterms:created>
  <dcterms:modified xsi:type="dcterms:W3CDTF">2020-10-08T07:13:47Z</dcterms:modified>
</cp:coreProperties>
</file>

<file path=docProps/thumbnail.jpeg>
</file>